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65" r:id="rId3"/>
    <p:sldId id="357" r:id="rId4"/>
    <p:sldId id="266" r:id="rId5"/>
    <p:sldId id="267" r:id="rId6"/>
    <p:sldId id="268" r:id="rId7"/>
    <p:sldId id="269" r:id="rId8"/>
    <p:sldId id="270" r:id="rId9"/>
    <p:sldId id="356" r:id="rId10"/>
    <p:sldId id="271" r:id="rId11"/>
    <p:sldId id="272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73" r:id="rId20"/>
    <p:sldId id="274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10" r:id="rId37"/>
    <p:sldId id="275" r:id="rId38"/>
    <p:sldId id="358" r:id="rId39"/>
    <p:sldId id="313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276" r:id="rId48"/>
    <p:sldId id="323" r:id="rId49"/>
    <p:sldId id="324" r:id="rId50"/>
    <p:sldId id="326" r:id="rId51"/>
    <p:sldId id="277" r:id="rId52"/>
    <p:sldId id="278" r:id="rId53"/>
    <p:sldId id="327" r:id="rId54"/>
    <p:sldId id="328" r:id="rId55"/>
    <p:sldId id="329" r:id="rId56"/>
    <p:sldId id="330" r:id="rId57"/>
    <p:sldId id="331" r:id="rId58"/>
    <p:sldId id="332" r:id="rId59"/>
    <p:sldId id="333" r:id="rId60"/>
    <p:sldId id="334" r:id="rId61"/>
    <p:sldId id="335" r:id="rId62"/>
    <p:sldId id="336" r:id="rId63"/>
    <p:sldId id="337" r:id="rId64"/>
    <p:sldId id="279" r:id="rId65"/>
    <p:sldId id="338" r:id="rId66"/>
    <p:sldId id="339" r:id="rId67"/>
    <p:sldId id="340" r:id="rId68"/>
    <p:sldId id="341" r:id="rId69"/>
    <p:sldId id="342" r:id="rId70"/>
    <p:sldId id="343" r:id="rId71"/>
    <p:sldId id="344" r:id="rId72"/>
    <p:sldId id="345" r:id="rId73"/>
    <p:sldId id="346" r:id="rId74"/>
    <p:sldId id="347" r:id="rId75"/>
    <p:sldId id="348" r:id="rId76"/>
    <p:sldId id="349" r:id="rId77"/>
    <p:sldId id="350" r:id="rId78"/>
    <p:sldId id="351" r:id="rId79"/>
    <p:sldId id="352" r:id="rId80"/>
    <p:sldId id="353" r:id="rId81"/>
    <p:sldId id="354" r:id="rId82"/>
    <p:sldId id="355" r:id="rId83"/>
    <p:sldId id="280" r:id="rId8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22" autoAdjust="0"/>
    <p:restoredTop sz="94612" autoAdjust="0"/>
  </p:normalViewPr>
  <p:slideViewPr>
    <p:cSldViewPr snapToGrid="0" snapToObjects="1">
      <p:cViewPr varScale="1">
        <p:scale>
          <a:sx n="142" d="100"/>
          <a:sy n="142" d="100"/>
        </p:scale>
        <p:origin x="50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5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6198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6198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975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50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2891125"/>
            <a:ext cx="4713461" cy="1102519"/>
          </a:xfr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defRPr>
            </a:lvl1pPr>
          </a:lstStyle>
          <a:p>
            <a:r>
              <a:rPr lang="en-US" dirty="0"/>
              <a:t>Sermon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4111772"/>
            <a:ext cx="4713288" cy="436563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dirty="0"/>
              <a:t>Presenter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4091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1" y="288750"/>
            <a:ext cx="4225338" cy="3394472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Bible verse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038611"/>
            <a:ext cx="4225339" cy="566615"/>
          </a:xfrm>
        </p:spPr>
        <p:txBody>
          <a:bodyPr>
            <a:noAutofit/>
          </a:bodyPr>
          <a:lstStyle>
            <a:lvl1pPr algn="l">
              <a:defRPr sz="4400" i="0" baseline="0"/>
            </a:lvl1pPr>
          </a:lstStyle>
          <a:p>
            <a:r>
              <a:rPr lang="en-US" dirty="0"/>
              <a:t>Bible Passage</a:t>
            </a:r>
          </a:p>
        </p:txBody>
      </p:sp>
    </p:spTree>
    <p:extLst>
      <p:ext uri="{BB962C8B-B14F-4D97-AF65-F5344CB8AC3E}">
        <p14:creationId xmlns:p14="http://schemas.microsoft.com/office/powerpoint/2010/main" val="285900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038611"/>
            <a:ext cx="4225339" cy="566615"/>
          </a:xfrm>
        </p:spPr>
        <p:txBody>
          <a:bodyPr>
            <a:normAutofit/>
          </a:bodyPr>
          <a:lstStyle>
            <a:lvl1pPr algn="l">
              <a:defRPr sz="2000" i="0" baseline="0"/>
            </a:lvl1pPr>
          </a:lstStyle>
          <a:p>
            <a:r>
              <a:rPr lang="en-US" dirty="0"/>
              <a:t>Citation or caption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1" y="288750"/>
            <a:ext cx="4225338" cy="3394472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Quote or other content</a:t>
            </a:r>
          </a:p>
        </p:txBody>
      </p:sp>
    </p:spTree>
    <p:extLst>
      <p:ext uri="{BB962C8B-B14F-4D97-AF65-F5344CB8AC3E}">
        <p14:creationId xmlns:p14="http://schemas.microsoft.com/office/powerpoint/2010/main" val="3155337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 with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5113157" y="0"/>
            <a:ext cx="4039684" cy="51434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0" y="1"/>
            <a:ext cx="9143999" cy="5143499"/>
          </a:xfrm>
          <a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57201" y="288750"/>
            <a:ext cx="4225338" cy="3394472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Bible verse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038611"/>
            <a:ext cx="4225339" cy="566615"/>
          </a:xfrm>
        </p:spPr>
        <p:txBody>
          <a:bodyPr>
            <a:noAutofit/>
          </a:bodyPr>
          <a:lstStyle>
            <a:lvl1pPr algn="l">
              <a:defRPr sz="4400" i="0" baseline="0"/>
            </a:lvl1pPr>
          </a:lstStyle>
          <a:p>
            <a:r>
              <a:rPr lang="en-US" dirty="0"/>
              <a:t>Bible Passage</a:t>
            </a:r>
          </a:p>
        </p:txBody>
      </p:sp>
    </p:spTree>
    <p:extLst>
      <p:ext uri="{BB962C8B-B14F-4D97-AF65-F5344CB8AC3E}">
        <p14:creationId xmlns:p14="http://schemas.microsoft.com/office/powerpoint/2010/main" val="3597505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5104316" y="0"/>
            <a:ext cx="4039684" cy="51434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038611"/>
            <a:ext cx="4225339" cy="566615"/>
          </a:xfrm>
        </p:spPr>
        <p:txBody>
          <a:bodyPr>
            <a:normAutofit/>
          </a:bodyPr>
          <a:lstStyle>
            <a:lvl1pPr algn="l">
              <a:defRPr sz="2000" i="0" baseline="0"/>
            </a:lvl1pPr>
          </a:lstStyle>
          <a:p>
            <a:r>
              <a:rPr lang="en-US" dirty="0"/>
              <a:t>Citation or caption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57201" y="288750"/>
            <a:ext cx="4225338" cy="3394472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Quote or other content</a:t>
            </a:r>
          </a:p>
        </p:txBody>
      </p:sp>
    </p:spTree>
    <p:extLst>
      <p:ext uri="{BB962C8B-B14F-4D97-AF65-F5344CB8AC3E}">
        <p14:creationId xmlns:p14="http://schemas.microsoft.com/office/powerpoint/2010/main" val="1479865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04648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21343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579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615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92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F43B5-27D8-824C-B2DE-33AB2BBE4F86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0D60D-3A96-DD4E-85F9-80978A27B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2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49" r:id="rId2"/>
    <p:sldLayoutId id="2147483650" r:id="rId3"/>
    <p:sldLayoutId id="2147483660" r:id="rId4"/>
    <p:sldLayoutId id="2147483661" r:id="rId5"/>
    <p:sldLayoutId id="2147483662" r:id="rId6"/>
    <p:sldLayoutId id="2147483651" r:id="rId7"/>
    <p:sldLayoutId id="2147483655" r:id="rId8"/>
    <p:sldLayoutId id="2147483657" r:id="rId9"/>
    <p:sldLayoutId id="2147483652" r:id="rId10"/>
    <p:sldLayoutId id="214748365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36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B52FB-64A3-4F59-BCFC-7E051ADCC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3100" dirty="0">
                <a:solidFill>
                  <a:srgbClr val="00B0F0"/>
                </a:solidFill>
                <a:effectLst/>
              </a:rPr>
            </a:br>
            <a:r>
              <a:rPr lang="en-US" sz="3100" dirty="0">
                <a:solidFill>
                  <a:srgbClr val="00B0F0"/>
                </a:solidFill>
                <a:effectLst/>
              </a:rPr>
              <a:t>4.  This beast arises from the sea.  What does the sea, or water, symbolize?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AE8C8C-D21D-4AAE-A501-F07F750776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F7D236-3DF8-401D-B162-6D44FE87CD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5469714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17:15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…The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waters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which you saw, where the harlot sits, are peoples, multitudes, nations, and tongues.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1515C3-DEC9-44AF-B158-5241DF9C6A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Point #1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15AE94-E8F9-4941-B671-1AFFAF14FA2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220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365D3-4D0F-4CAF-AAE6-FC14A3A02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Autofit/>
          </a:bodyPr>
          <a:lstStyle/>
          <a:p>
            <a:pPr algn="l"/>
            <a:br>
              <a:rPr lang="en-US" sz="2800" dirty="0">
                <a:solidFill>
                  <a:srgbClr val="00B0F0"/>
                </a:solidFill>
                <a:effectLst/>
              </a:rPr>
            </a:br>
            <a:r>
              <a:rPr lang="en-US" sz="2800" dirty="0">
                <a:solidFill>
                  <a:srgbClr val="00B0F0"/>
                </a:solidFill>
                <a:effectLst/>
              </a:rPr>
              <a:t>5.  Who gives the beast its power and position?</a:t>
            </a:r>
            <a:br>
              <a:rPr lang="en-US" sz="2800" dirty="0">
                <a:solidFill>
                  <a:srgbClr val="00B0F0"/>
                </a:solidFill>
                <a:effectLst/>
              </a:rPr>
            </a:br>
            <a:endParaRPr lang="en-US" sz="2800" dirty="0">
              <a:solidFill>
                <a:srgbClr val="00B0F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79CAE2-0E6B-4BBE-82E9-7CF09F9B4F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81BD28-7435-4C2E-82B6-85BC2AC2F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631156"/>
            <a:ext cx="5534167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13:2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 the beast which I saw was like a leopard, his feet were like the feet of a bear, and his mouth like the mouth of a lion.  </a:t>
            </a:r>
            <a:r>
              <a:rPr lang="en-US" sz="28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dragon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gave him his power, his throne, and great authority.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E0B2B-83E6-467A-BBDB-FBE7F0A08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Point #2</a:t>
            </a:r>
            <a:endParaRPr lang="en-US" sz="3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0B8E36-F5D8-4F58-BC9C-48761E7C29E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59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3E2C4-8A3C-4007-928C-FA7310E04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7B1A0A-B99B-4369-8A30-69707912FC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7C2A6B-3806-49BB-83D9-8F7C965E10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772E87-F636-4729-B200-E87CC52A677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53">
            <a:extLst>
              <a:ext uri="{FF2B5EF4-FFF2-40B4-BE49-F238E27FC236}">
                <a16:creationId xmlns:a16="http://schemas.microsoft.com/office/drawing/2014/main" id="{7A1B82F3-3507-4B06-A6FF-C6C2F448035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62804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BF653-571E-4AF2-A3EC-E722F8E94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0D5D8E-41A8-4414-970B-0F1D76E645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458211-AF08-49A3-BED6-841280D4F7D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EC945F-1DCB-4F62-8526-B65FA14BD9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80F203-CBDC-4E43-8817-AC9001A5566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56">
            <a:extLst>
              <a:ext uri="{FF2B5EF4-FFF2-40B4-BE49-F238E27FC236}">
                <a16:creationId xmlns:a16="http://schemas.microsoft.com/office/drawing/2014/main" id="{E3D15511-AA21-4C06-A6C3-5A533C079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746"/>
            <a:ext cx="9140825" cy="521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79932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DDBD9-BD22-4496-B19B-3A65F5425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4C577-854A-4A72-9989-C2FBE1BFCD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2432-AD06-438B-B9E0-B84ABB4AE87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E3FF57-8581-4937-BB7C-D1AD0D7D05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BBE9F3-4DCC-4AD4-A865-17F262A2EAF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57">
            <a:extLst>
              <a:ext uri="{FF2B5EF4-FFF2-40B4-BE49-F238E27FC236}">
                <a16:creationId xmlns:a16="http://schemas.microsoft.com/office/drawing/2014/main" id="{8627F80F-7278-4A92-82D2-84B24731C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99591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B8DBB-D52B-4951-8153-13ED4012A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1DE3F-1213-4C52-BEE9-96B7A3B1F0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B317E3-5321-418C-901A-2DB37B0DAD2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4C2BFE-240A-4398-BB96-5833B9CAAD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E137CE-8B36-4A55-873C-BF1803D34DB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54">
            <a:extLst>
              <a:ext uri="{FF2B5EF4-FFF2-40B4-BE49-F238E27FC236}">
                <a16:creationId xmlns:a16="http://schemas.microsoft.com/office/drawing/2014/main" id="{92F9E51C-C1F4-41B8-8145-D13B9E095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448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3ED12-6F57-4F9B-8057-4D7E84D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182FFB-C218-4AC4-9D42-1B9FE9ADF0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BD8747-3FED-41C7-9DF6-86F9E840E0E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6A0FA6-C184-4E19-81DE-0C3156FFB2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00EFA1-C0C1-45D5-B01B-B2B320F3139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58">
            <a:extLst>
              <a:ext uri="{FF2B5EF4-FFF2-40B4-BE49-F238E27FC236}">
                <a16:creationId xmlns:a16="http://schemas.microsoft.com/office/drawing/2014/main" id="{DA60BCDB-5703-405E-B0E3-D8B96BE1E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78517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69FC1-C770-4485-A507-9BB875B89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BD7ABF-5239-4A1C-9AC4-DD5DB649AD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3676CC-9F8E-453C-BB69-3642F8BB8F4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0E752B-20A0-4F4A-8F69-7E3EE54F5F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0C92AF-76FC-40F8-8C87-1D8BD7BF6C7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55">
            <a:extLst>
              <a:ext uri="{FF2B5EF4-FFF2-40B4-BE49-F238E27FC236}">
                <a16:creationId xmlns:a16="http://schemas.microsoft.com/office/drawing/2014/main" id="{27C85E6F-2407-47D3-9249-B1C59B74C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82270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BF48E-64AF-4849-9FF5-C7D797696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615043-C45C-4157-AF33-4F9A0D5CE5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08F787-A811-4A74-8CDD-CB81B993751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F061E3-A9EA-46AC-B5E0-2919E53404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E375A0-F97A-4699-8D8B-3B43E02E31C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untitled.JPG">
            <a:extLst>
              <a:ext uri="{FF2B5EF4-FFF2-40B4-BE49-F238E27FC236}">
                <a16:creationId xmlns:a16="http://schemas.microsoft.com/office/drawing/2014/main" id="{F3F1A48E-C4D8-4D06-9BCE-6F638875B03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7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47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B6D3C-3B1A-46CC-B27E-BEA784A14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 How far-reaching is the influence of the beast?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FC8C65-6D09-4BE8-80C2-8659B99AB6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319C2A-E69D-437A-87B1-91C9210196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631156"/>
            <a:ext cx="5523109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13:3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…And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world marveled and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followed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beast.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995F52-0E74-4823-90EE-82ABDDD7FC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Point #3</a:t>
            </a:r>
            <a:endParaRPr lang="en-US" sz="3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73CFB-4EF5-4A55-9C4F-7B8A0C4FD3F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819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Image result for beast of revelation 13 composite">
            <a:extLst>
              <a:ext uri="{FF2B5EF4-FFF2-40B4-BE49-F238E27FC236}">
                <a16:creationId xmlns:a16="http://schemas.microsoft.com/office/drawing/2014/main" id="{13201E03-9F4D-4948-B706-81DAF827D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607" y="-200235"/>
            <a:ext cx="3778041" cy="534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C80BB1-D041-40F5-BA40-8505D0ACD9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1955" y="-200235"/>
            <a:ext cx="9155955" cy="5343733"/>
          </a:xfrm>
        </p:spPr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B47065-51F7-4B7D-B515-B62AEA9815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 flipH="1">
            <a:off x="9143999" y="0"/>
            <a:ext cx="68239" cy="5143499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7F4EE1D-F5D1-4759-94B0-CAFB8AA12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4035611"/>
            <a:ext cx="6401801" cy="566615"/>
          </a:xfrm>
        </p:spPr>
        <p:txBody>
          <a:bodyPr/>
          <a:lstStyle/>
          <a:p>
            <a:r>
              <a:rPr lang="en-US" dirty="0"/>
              <a:t>By Pastor Jorge </a:t>
            </a:r>
            <a:r>
              <a:rPr lang="en-US" dirty="0" err="1"/>
              <a:t>Baute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E3E83C-6BCC-4202-B382-9967FE5AD13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57201" y="288750"/>
            <a:ext cx="5463038" cy="3394472"/>
          </a:xfrm>
        </p:spPr>
        <p:txBody>
          <a:bodyPr/>
          <a:lstStyle/>
          <a:p>
            <a:endParaRPr 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ADVERSARY OF THE HEAVENLY SANCTUARY </a:t>
            </a:r>
            <a:endParaRPr lang="en-US" sz="4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 i="1" dirty="0">
                <a:solidFill>
                  <a:srgbClr val="FFC000"/>
                </a:solidFill>
              </a:rPr>
              <a:t>(Identifying the Power that Opposes the Heavenly Sanctuary)</a:t>
            </a:r>
            <a:endParaRPr lang="en-US" sz="2800" i="1" dirty="0">
              <a:solidFill>
                <a:srgbClr val="FFC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189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C0A79-87E0-43A1-B81F-5464CBCA1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3100" dirty="0">
                <a:solidFill>
                  <a:srgbClr val="00B0F0"/>
                </a:solidFill>
                <a:effectLst/>
              </a:rPr>
            </a:br>
            <a:r>
              <a:rPr lang="en-US" sz="3100" dirty="0">
                <a:solidFill>
                  <a:srgbClr val="00B0F0"/>
                </a:solidFill>
                <a:effectLst/>
              </a:rPr>
              <a:t>7.  What comes out of the mouth of the beast?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8A4861-37AD-429E-A38A-0FE2E73FDA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46572F-A2AA-4020-9A22-2B4F4C46A7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5556482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13:6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Then he opened his mouth in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blasphemy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against God, to blaspheme His name, His tabernacle, and those who dwell in heaven.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BD8F65-A47F-4A7F-B040-DB16126950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Point #4</a:t>
            </a:r>
            <a:endParaRPr lang="en-US" sz="3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0C4A9E-1A31-4E22-8379-D47CF23B39D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739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0ECE4-9C13-4AD9-8B0B-1398DEB81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03C57D-78DE-46AE-BD72-6875EA36F5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CB6B9-8B71-4ABF-B57B-AC2ADCA080B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A3F6C6-587D-4536-8983-9CDB731CEA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23602B-0131-4B65-87F2-18921AF7B4D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54">
            <a:extLst>
              <a:ext uri="{FF2B5EF4-FFF2-40B4-BE49-F238E27FC236}">
                <a16:creationId xmlns:a16="http://schemas.microsoft.com/office/drawing/2014/main" id="{E55615D0-243C-4A0B-A0B0-3D2DAFC52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13626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ADF10-0671-461B-A697-BD230608B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1A612-8661-41BC-B2B9-4F19D54B6E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AC5CBD-4A9B-43FB-9F44-3DFB123D0CC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375C52-F71D-467A-9005-D9D833B92B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829D32-DAB5-4AA1-8CF3-541001C83B1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87">
            <a:extLst>
              <a:ext uri="{FF2B5EF4-FFF2-40B4-BE49-F238E27FC236}">
                <a16:creationId xmlns:a16="http://schemas.microsoft.com/office/drawing/2014/main" id="{40F972B6-B2EB-41EC-89C4-1CD2DC498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209826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C0B89-2AC3-492E-BBFA-49EC8EAC9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5CE004-21FF-4C11-9A78-2882FF9D7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9F0EF-9ECF-40EC-B3B1-8D40E09F3C0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4B29B7-5FB9-4883-BA33-DAA95916F6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115DE7-7040-4BE1-8C44-9A5EDA3C5E3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88">
            <a:extLst>
              <a:ext uri="{FF2B5EF4-FFF2-40B4-BE49-F238E27FC236}">
                <a16:creationId xmlns:a16="http://schemas.microsoft.com/office/drawing/2014/main" id="{21DDF341-984F-4270-85CC-0EF06B7CF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809263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6A8AF-D787-4362-B367-40F8069BC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C1906-50D5-41BA-8055-05E1BC0F91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C37BE4-0C6E-426D-A104-281D3CFE0B9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12545F-73C0-4040-A9E6-2DA8875F47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B5C887-33C6-4566-B400-FED72A46714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2" descr="Slide089">
            <a:extLst>
              <a:ext uri="{FF2B5EF4-FFF2-40B4-BE49-F238E27FC236}">
                <a16:creationId xmlns:a16="http://schemas.microsoft.com/office/drawing/2014/main" id="{9CB606ED-033C-44D9-BED8-43BC7B44D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01802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D8865-181F-4867-852A-9A0E6728B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4A38FB-5E27-4D28-97C5-939A3AE10C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D3CA59-5584-45B0-B909-9E6D6E9E206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15E575-7D49-471A-8438-A928624271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ADE5C9-60E9-4741-A7C2-B4F9F17F1A1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90">
            <a:extLst>
              <a:ext uri="{FF2B5EF4-FFF2-40B4-BE49-F238E27FC236}">
                <a16:creationId xmlns:a16="http://schemas.microsoft.com/office/drawing/2014/main" id="{8001A1EC-3C0B-4994-908D-856568113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62532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85D8D-1288-4327-AEB8-5F1903C27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1C198A-97FA-4F17-996F-6EF69FC7E7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D7EB25-A666-4823-B283-2090E3A7508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621BE1-E90E-4F08-9A4F-33B3FA585C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3EDC7A-AF6A-4007-9A83-AC514E1403E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91">
            <a:extLst>
              <a:ext uri="{FF2B5EF4-FFF2-40B4-BE49-F238E27FC236}">
                <a16:creationId xmlns:a16="http://schemas.microsoft.com/office/drawing/2014/main" id="{B5B38878-2232-4AB1-BC9D-8013E6E0A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386564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081B4-4AF1-49EF-BFE8-300DFE575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0369B9-7B2B-4A86-AF6A-7816F040C8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997443-3D2B-41C6-8C5F-88D4544ACD7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9601E2-708A-4709-B8B0-86F58602C2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3753D-F114-4A40-974A-214427F7CE0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92">
            <a:extLst>
              <a:ext uri="{FF2B5EF4-FFF2-40B4-BE49-F238E27FC236}">
                <a16:creationId xmlns:a16="http://schemas.microsoft.com/office/drawing/2014/main" id="{D10BE072-5FD9-478E-BB8C-4C3F9389C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019847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4010B-1EF4-4831-8E4B-D571A0287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1F6443-84D0-4BF0-A491-53F7CFED11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F912CA-D445-4AD7-84A8-2383AE46A28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067EA8-C96F-42F1-8098-68D2C7FF9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CD8A08-A895-4519-88D7-9A4749B9EDA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93">
            <a:extLst>
              <a:ext uri="{FF2B5EF4-FFF2-40B4-BE49-F238E27FC236}">
                <a16:creationId xmlns:a16="http://schemas.microsoft.com/office/drawing/2014/main" id="{F22701BE-FFF4-44A3-B4D1-14E63D949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814894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32DD4-3994-4653-ACE7-27E52F1CE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B76C29-0DAC-47AF-A654-2F925FEBF6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4D2D55-8EB5-4E12-93DF-3BEBF66B1AA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5BE9FA-59FF-4814-9963-F311170E68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52B15B-CE87-45E6-A151-2F798284646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95">
            <a:extLst>
              <a:ext uri="{FF2B5EF4-FFF2-40B4-BE49-F238E27FC236}">
                <a16:creationId xmlns:a16="http://schemas.microsoft.com/office/drawing/2014/main" id="{7133939D-ADDD-487C-A286-BED214CCA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46009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9AC20-3BDC-454D-8E84-D562A6571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758F8F-057B-4162-B5B9-77DCEF5CC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480562"/>
            <a:ext cx="6319234" cy="4451858"/>
          </a:xfrm>
        </p:spPr>
        <p:txBody>
          <a:bodyPr>
            <a:normAutofit fontScale="77500" lnSpcReduction="20000"/>
          </a:bodyPr>
          <a:lstStyle/>
          <a:p>
            <a:r>
              <a:rPr lang="en-US" sz="3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13:6</a:t>
            </a:r>
            <a:r>
              <a:rPr 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Then he opened his mouth in blasphemy against God, to blaspheme His name, His tabernacle, and those who dwell in heaven.”</a:t>
            </a:r>
          </a:p>
          <a:p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Daniel 8:11, 12</a:t>
            </a:r>
            <a:r>
              <a:rPr 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“He even exalted himself as high as the Prince of the host; and by him the daily sacrifices were taken away, and the place of His sanctuary was cast down…to oppose the daily sacrifices; and he cast truth down to the ground.”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554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CBC3C-3282-4EA8-98AD-3CA67C858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86E2C-103F-4336-BE99-C0B585BF93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C32B90-4F5A-4D4E-8C69-D4D63775349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23C93F-1CF5-45A0-A9AE-69696A7E0F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3A5F90-CB53-485F-ABE4-94F07456920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96">
            <a:extLst>
              <a:ext uri="{FF2B5EF4-FFF2-40B4-BE49-F238E27FC236}">
                <a16:creationId xmlns:a16="http://schemas.microsoft.com/office/drawing/2014/main" id="{20732D6D-EDE8-4575-BA0D-D47E1793A8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171448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DBEDF-082B-4E58-B26E-1CEFE17B9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D4C94C-14D1-47BA-B83D-EA0FCA6F0E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DC70DE-75CF-42F2-A5EB-8ABDE063AD6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30EBA1-FC88-494E-A6F6-655DD6DE00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0C3A02-9EF0-4849-B4CE-B35D926F376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97">
            <a:extLst>
              <a:ext uri="{FF2B5EF4-FFF2-40B4-BE49-F238E27FC236}">
                <a16:creationId xmlns:a16="http://schemas.microsoft.com/office/drawing/2014/main" id="{857654BF-74E5-4795-A613-B6BEF489B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99603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76A0B-6F4F-4896-BC20-8244947AF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C8AA55-8C84-4287-9B30-EC435CCA9D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49C636-8B60-45C4-A7F8-67540F97390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E2550A-B5E0-4F3B-BA88-E80DF5F5C7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7DE7E5-A9F9-46FC-AAB0-44E0DABA09B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98">
            <a:extLst>
              <a:ext uri="{FF2B5EF4-FFF2-40B4-BE49-F238E27FC236}">
                <a16:creationId xmlns:a16="http://schemas.microsoft.com/office/drawing/2014/main" id="{CE3A1C3A-4587-4117-B8E6-693DE473F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512866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E5B70-3EA4-4876-8403-9ACDC7FF6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E82BD-36F4-4BCB-9DCF-975AAF4AA9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D81BBB-F35D-48AC-854E-B9E10C90F6C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A66B6F-993D-4365-9B5E-329D9177B6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CC28B-B2D3-448B-8AE8-067460B0EE9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06">
            <a:extLst>
              <a:ext uri="{FF2B5EF4-FFF2-40B4-BE49-F238E27FC236}">
                <a16:creationId xmlns:a16="http://schemas.microsoft.com/office/drawing/2014/main" id="{3ECA59E8-2003-4C5D-91DB-D346D51EF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169959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29559-85C2-4AC5-83EE-DBC999E7C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F65503-5363-4F19-BE5F-8D038F1390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6A3A48-63D9-4707-92EA-F90ACA8ADC5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946CA4-D0D6-4E81-8BCA-CB1617C524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25BDA8-6F22-4D91-9B16-97698766091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07">
            <a:extLst>
              <a:ext uri="{FF2B5EF4-FFF2-40B4-BE49-F238E27FC236}">
                <a16:creationId xmlns:a16="http://schemas.microsoft.com/office/drawing/2014/main" id="{85FD6218-DECA-44E8-9C8C-A5B426EF9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341464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FB028-298E-4C44-A6F3-14C2131CF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BDF07-0DCB-4622-B1D9-F814FAEDA8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35EF01-9156-4D0E-8D68-C4AEE68A2E6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8FD1E5-529A-41A9-A25D-D0BF1820ED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FEA9A3-BBB0-42BE-B467-7A6F392D114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08">
            <a:extLst>
              <a:ext uri="{FF2B5EF4-FFF2-40B4-BE49-F238E27FC236}">
                <a16:creationId xmlns:a16="http://schemas.microsoft.com/office/drawing/2014/main" id="{CD7D13C6-07C2-4017-A15C-439470514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848604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Slide1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3CF7E-99D6-49C1-8674-F1BF47BC9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 How long would this first beast rule?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DEF0C2-0FC7-4158-B298-2F6BC93076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97FE24-0D69-44B8-9D8D-B7D4F28056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5730018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13:5 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...And he was given authority to continue for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forty-two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months.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4E56D1-4A3A-47D0-9864-30B0B7FFC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Point #5</a:t>
            </a:r>
            <a:endParaRPr lang="en-US" sz="3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E97100-9C51-4110-9A0D-DF33213FA2E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9187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44945-D151-4140-8E6E-7BAC40F85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961AF0-DA0F-4ED9-B23D-9AA15571E1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78B534-EB97-4292-96C3-9413F06BCBE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105D7-7F1A-4675-892F-B6A20C6939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EB31CA-8D0B-4874-9F6D-DD221DB1BA6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Image result for 538 ad  1798">
            <a:extLst>
              <a:ext uri="{FF2B5EF4-FFF2-40B4-BE49-F238E27FC236}">
                <a16:creationId xmlns:a16="http://schemas.microsoft.com/office/drawing/2014/main" id="{D8E1558B-4FEC-467B-A549-43A2116E7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0535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D9962-D8C9-4C78-B512-F3F29F423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D04331-58D9-4FF2-8917-69375911A7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F42FFD-FBDE-4986-A95F-0805C3705B1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B486F5-C044-4BBB-9D7A-BDE464B8C2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376D2F-C20E-40CA-B0CA-EFE24D35F5A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078">
            <a:extLst>
              <a:ext uri="{FF2B5EF4-FFF2-40B4-BE49-F238E27FC236}">
                <a16:creationId xmlns:a16="http://schemas.microsoft.com/office/drawing/2014/main" id="{E5800B74-C73C-45E7-AE8B-E6323D575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10513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2EB72-5922-48E9-A5AC-CA1889EF7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 What is God’s last warning message ever to be given to our fallen world?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52F01-EC55-4D59-B109-81A7EB1C05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101455-2AEF-4353-A0AA-F10C235824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151335"/>
            <a:ext cx="5536458" cy="3992165"/>
          </a:xfrm>
        </p:spPr>
        <p:txBody>
          <a:bodyPr>
            <a:normAutofit lnSpcReduction="10000"/>
          </a:bodyPr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14:7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…Fear God and give glory to Him, for the hour of His judgment has come; and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worship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Him who made heaven and earth, the sea and springs of water.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14:8</a:t>
            </a:r>
            <a:r>
              <a:rPr lang="en-US" sz="2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…Babylon is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fallen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is fallen, that great city, because she has made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nations drink of the wine of the wrath of her fornication.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525880-03CC-4092-8F12-ADE114EE95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2F45D8-351E-4708-81D4-8B7D19B58E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821291" y="1631156"/>
            <a:ext cx="1865510" cy="2963466"/>
          </a:xfrm>
        </p:spPr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9572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6A6DB-D837-4F30-A20B-423A1FECA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7031E2-9B35-4E61-AA11-B835B4501D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801181-D3DD-4CD5-8E5F-1C726EB78B3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009AA2-07CE-4F3D-B1F1-DDD40202B5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554ED1-5C73-41A7-A897-498F1FF35C1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35">
            <a:extLst>
              <a:ext uri="{FF2B5EF4-FFF2-40B4-BE49-F238E27FC236}">
                <a16:creationId xmlns:a16="http://schemas.microsoft.com/office/drawing/2014/main" id="{53CF78E0-BE7B-4F33-8D35-8B8317349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521332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85584-BB74-4801-AE51-7D0B082CC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BC22DA-571C-4FD4-BFAC-D897E96C4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0A4682-3438-479B-92D6-BA11900AFB6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04CC11-AC07-442F-B9EB-066CE6CA5A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08AA24-D1CD-4C10-821B-092FB7BB469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38">
            <a:extLst>
              <a:ext uri="{FF2B5EF4-FFF2-40B4-BE49-F238E27FC236}">
                <a16:creationId xmlns:a16="http://schemas.microsoft.com/office/drawing/2014/main" id="{7A523E36-68E0-488C-9ECB-05C30CF6B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869665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0A5A8-F40E-4574-A744-5FE34492E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99CC2-8503-4C2C-B341-2731B94E56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1C71F0-5E3B-43F3-8659-A2DF36C11A3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AE8358-45F2-4863-BC31-C3FDCCC295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EF1985-5575-4C6B-8DFF-BB2F135DF94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36">
            <a:extLst>
              <a:ext uri="{FF2B5EF4-FFF2-40B4-BE49-F238E27FC236}">
                <a16:creationId xmlns:a16="http://schemas.microsoft.com/office/drawing/2014/main" id="{672CBC86-83FA-4222-9715-B3E399C03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468884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AEDFE-478C-4EF9-9333-F5A90B892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B049A-A1D5-4906-B57A-D5C7D158C5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B0EC35-0611-4C5C-879D-0DEB882803A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E05211-DC47-4239-B00F-05D2CA850C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F90C30-ED78-476F-A8A9-67B21969C0E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14 Slide137">
            <a:extLst>
              <a:ext uri="{FF2B5EF4-FFF2-40B4-BE49-F238E27FC236}">
                <a16:creationId xmlns:a16="http://schemas.microsoft.com/office/drawing/2014/main" id="{98AB3559-2DCD-491F-ACBF-80EEDDA12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9"/>
            <a:ext cx="9144000" cy="51419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20949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65FE1-1914-4103-BD4A-12A4FD1A0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DF668-959D-4E1A-B2D8-701742CCA8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2B854B-7AAA-4329-9B3E-2F3A0C5423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FC8FBF-C84C-4741-B250-AEDFB92994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F6595C-3101-4617-B94C-815E504E09E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39">
            <a:extLst>
              <a:ext uri="{FF2B5EF4-FFF2-40B4-BE49-F238E27FC236}">
                <a16:creationId xmlns:a16="http://schemas.microsoft.com/office/drawing/2014/main" id="{1CEC448C-2267-4529-821C-22CBE84DA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354986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33996-A4C5-4A58-B84C-94F39C992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3B3C3-25B3-425A-A88C-E56753B1BF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043C9-90F5-4D34-8758-9C772452B9A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A28EFF-A544-45BB-890E-F9FF3992E0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C049A6-086A-4824-9920-752E7F1CE46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40">
            <a:extLst>
              <a:ext uri="{FF2B5EF4-FFF2-40B4-BE49-F238E27FC236}">
                <a16:creationId xmlns:a16="http://schemas.microsoft.com/office/drawing/2014/main" id="{F066339F-8FBF-4A27-BBA6-F781A7076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225257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8D0B0-D437-44DB-B274-77BD8A162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7BD64-E5D7-45B1-BEEA-9BAA1CFB80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B71B7-0C77-49F3-AD39-3B0716A0C2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D762C-1743-43E1-AAFE-77CC1FF50A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118D59-E8CF-4312-A664-3CF985D6F5D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42">
            <a:extLst>
              <a:ext uri="{FF2B5EF4-FFF2-40B4-BE49-F238E27FC236}">
                <a16:creationId xmlns:a16="http://schemas.microsoft.com/office/drawing/2014/main" id="{D3238A9D-834E-4976-BEE5-4F465A739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780522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999ED-E1F8-4A9F-8649-E6E72D6BE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 What happened to the beast after the 42 months?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464C4D-6651-4AF2-9216-4126EF7877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1BF6C3-4339-4F00-8099-0E8FC56854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5443016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13:3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I saw one of his heads as if it had been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mortally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wounded, and his deadly wound was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healed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And all the world marveled and followed the beast.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B4AB23-BE90-401F-A4B5-2444BCB0CB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Point #6</a:t>
            </a:r>
            <a:endParaRPr lang="en-US" sz="3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8BC23F-7372-4363-95F5-285ECC04C78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2259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1F40C-16A0-4F64-AA46-E67AE5D96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B220B8-7CC3-4A61-B641-F70F8706BD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C3BC77-7C39-4798-8E3A-78E9F4F7EEC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1A7643-DE50-4CF0-ABA2-2F2B85966B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B87DCB-B779-4F67-86D1-3F20096A465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45">
            <a:extLst>
              <a:ext uri="{FF2B5EF4-FFF2-40B4-BE49-F238E27FC236}">
                <a16:creationId xmlns:a16="http://schemas.microsoft.com/office/drawing/2014/main" id="{51464EE6-5B6B-4E80-A92E-B13C369C4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516374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AABF2-6D79-4DF2-B259-F4ACC2B11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8814BC-277B-4E18-A884-6F1A904FA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956E7B-935D-46C4-8415-D16DAC1A95B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BB1C44-1F42-49BB-B3F7-2C6D38E4B7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BA6FAF-39C5-4D4A-A2A2-DD93C9BC6E6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46">
            <a:extLst>
              <a:ext uri="{FF2B5EF4-FFF2-40B4-BE49-F238E27FC236}">
                <a16:creationId xmlns:a16="http://schemas.microsoft.com/office/drawing/2014/main" id="{9384949B-5C87-4841-B2DD-1F581130D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73489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31A1A-3ED9-4260-921D-AFB95CD9A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48EC5D-4FFA-4C29-A96E-1B9A432EAD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0CB817-9194-4ECE-B7C0-30A18BF671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151335"/>
            <a:ext cx="5449691" cy="3443287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14:9, 10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…If anyone worships the beast and his image, and receives his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his forehead or on his hand, he himself shall also drink of the wine of the wrath of God…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EA217F-E924-402E-8CFD-D61F041750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D938D4-26D5-4832-9F1D-77953BC02F0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422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AC6CC-9CCD-4A1B-8DAD-EBD1E5E25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600483-0C21-4198-9E87-16A6365986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D6ED06-08A8-4C2A-B22D-BE44A5EBBA5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8FF4B4-5F3F-43C7-B645-17FDE7A15F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00FA3-9ADB-4B54-B1CE-76A47CB961F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48">
            <a:extLst>
              <a:ext uri="{FF2B5EF4-FFF2-40B4-BE49-F238E27FC236}">
                <a16:creationId xmlns:a16="http://schemas.microsoft.com/office/drawing/2014/main" id="{9EBAEB82-ABC5-40BB-81E1-7488AC2B2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https://encrypted-tbn1.gstatic.com/images?q=tbn:ANd9GcScwqrqWDbSoghQYLBJF17Fpfzi8fjkKLUSZCxb4OjGsXzsFiTimA">
            <a:extLst>
              <a:ext uri="{FF2B5EF4-FFF2-40B4-BE49-F238E27FC236}">
                <a16:creationId xmlns:a16="http://schemas.microsoft.com/office/drawing/2014/main" id="{5913E930-BB08-4E21-80BC-257CB068D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5679"/>
            <a:ext cx="9144000" cy="4017844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0782237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F7BFD-A9A5-49B6-8B44-4760A8691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 Is the beast a religious power?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F2191-3B17-4AEF-81E4-90546DAC1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94707E-D085-4C30-B74E-E69C825B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631156"/>
            <a:ext cx="5523109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13:15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and cause as many as would not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worship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image of the beast to be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killed</a:t>
            </a:r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A8A8FC-EB9C-4E4D-8D35-8E070CB8B5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Point #7</a:t>
            </a:r>
            <a:endParaRPr lang="en-US" sz="3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B8FDDE-B496-4773-8873-5ED0E5C765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33705" y="1631156"/>
            <a:ext cx="2653096" cy="296346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2297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89F49-0C98-4C58-87A1-09980DC27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>
                <a:solidFill>
                  <a:srgbClr val="00B0F0"/>
                </a:solidFill>
                <a:effectLst/>
              </a:rPr>
              <a:t>11.  What does the beast do to the saints?</a:t>
            </a:r>
            <a:endParaRPr lang="en-US" sz="2800" dirty="0">
              <a:solidFill>
                <a:srgbClr val="00B0F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00716B-86ED-4EA7-AED9-264F7E8D08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98D404-8ACC-40D1-A587-07D8023AE7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631156"/>
            <a:ext cx="5716669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13:7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it was granted to him to make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with the saints and to overcome them. …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8DE5E1-9B97-4782-B394-05064DFB70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Point #8</a:t>
            </a:r>
            <a:endParaRPr lang="en-US" sz="3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85A7A9-75CB-4C5F-B16E-F1B120052F4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013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D773E-E2B0-41EB-AA32-451CDEF79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EDC59B-A3E1-4A26-8C74-65E196E860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F3CEAF-9E14-4731-96FD-39790ACDEB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A4856A-20CB-475E-A269-121E96558F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C9B971-9EEC-4F2B-8860-7FD37EF3C34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10">
            <a:extLst>
              <a:ext uri="{FF2B5EF4-FFF2-40B4-BE49-F238E27FC236}">
                <a16:creationId xmlns:a16="http://schemas.microsoft.com/office/drawing/2014/main" id="{7BA35E76-49F5-4637-84E0-B928B377C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123769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F23C0-6592-4CAF-A17E-6CF4E2754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AA02C4-53B9-40AA-B8C1-2C7DB30847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D88C9E-2A07-4BFE-A292-D3D8E5C347F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BA5B3F-C5F2-4727-B168-5B82A26D7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556087-3A9F-465C-862B-5A2EEA9D283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11">
            <a:extLst>
              <a:ext uri="{FF2B5EF4-FFF2-40B4-BE49-F238E27FC236}">
                <a16:creationId xmlns:a16="http://schemas.microsoft.com/office/drawing/2014/main" id="{D1B403B5-9C88-42A7-AE00-0E2A07B95B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8057702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C1646-F6FB-4954-878E-8B54CFEBB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906292-EA4B-4ECE-BB4E-AE88588C25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1716D4-D465-46FB-B31C-AD611EE23C3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A303CD-9D0D-4112-AC2E-C10C6A80FD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8D3295-7BB3-4FA8-9E6C-07D8E33B5EE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13">
            <a:extLst>
              <a:ext uri="{FF2B5EF4-FFF2-40B4-BE49-F238E27FC236}">
                <a16:creationId xmlns:a16="http://schemas.microsoft.com/office/drawing/2014/main" id="{8ACC942C-96DD-4527-824E-9BF718470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729744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55EAF-955F-40D2-9BA2-FAF92BBB6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2B5E9F-990C-4C0B-976E-A4736CF21A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1C7631-B8EA-4C62-B19E-4B87FDB07D8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130BFA-0DF3-4A34-81EB-937EB9013A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E9E028-70C6-4C45-878B-69CA09A5B5B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14">
            <a:extLst>
              <a:ext uri="{FF2B5EF4-FFF2-40B4-BE49-F238E27FC236}">
                <a16:creationId xmlns:a16="http://schemas.microsoft.com/office/drawing/2014/main" id="{0BBE32CE-A689-4021-80B3-4AAF0EBAD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0825" cy="6027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3708775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6A936-5DD9-4369-8B67-C2D73A980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D32A9C-DBB5-4242-954C-2FE93E586C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DFB0A9-A7CA-4E44-94F8-0EE1275F567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F5AB86-C10E-49E7-A86C-77E416213B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E4E635-0888-4EE3-A749-72ACAC14F54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15">
            <a:extLst>
              <a:ext uri="{FF2B5EF4-FFF2-40B4-BE49-F238E27FC236}">
                <a16:creationId xmlns:a16="http://schemas.microsoft.com/office/drawing/2014/main" id="{F8FF862F-E919-4559-9177-7F7055973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244022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424F0-B935-41C3-A0E4-29382A47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5527B9-5142-4840-9ACE-B9D627FD49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0814C7-A26C-46F3-84C2-487BBBAB7B9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69696B-38D0-498F-BB7D-65CE9F782B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5B84DD-1CF4-4839-8CC1-E56AAB82EA2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16">
            <a:extLst>
              <a:ext uri="{FF2B5EF4-FFF2-40B4-BE49-F238E27FC236}">
                <a16:creationId xmlns:a16="http://schemas.microsoft.com/office/drawing/2014/main" id="{2A90339D-8238-4D6E-A25D-9264619BD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159961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5BF3A-7602-42B0-9659-E2AB1933F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C7A433-3BD2-45D4-B29B-880431BFAA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21FB69-252D-40E1-BC5F-E9BC1F706E6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C4F6FA-87D3-4C1C-BF32-707259DF7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F42868-6F84-4C3A-8A07-412AA2FAF20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17">
            <a:extLst>
              <a:ext uri="{FF2B5EF4-FFF2-40B4-BE49-F238E27FC236}">
                <a16:creationId xmlns:a16="http://schemas.microsoft.com/office/drawing/2014/main" id="{20580014-FA8F-4A6A-9A4F-B887A57A7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51959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BDECF-86F2-4DA8-B984-07B7E41A2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What does a beast represent in Bible prophecies?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FC608A-FAE1-4800-9D9C-4951825391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CC6BDA-2511-468A-9488-BE0D08C00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631155"/>
            <a:ext cx="5649925" cy="3306365"/>
          </a:xfrm>
        </p:spPr>
        <p:txBody>
          <a:bodyPr>
            <a:normAutofit/>
          </a:bodyPr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Daniel 7:23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The fourth beast shall be a fourth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kingdom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earth,… 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Daniel 7:17</a:t>
            </a:r>
            <a:r>
              <a:rPr lang="en-US" sz="2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Those great beasts, which are four, are four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kings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which arise out of the earth. 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Daniel 8:21</a:t>
            </a:r>
            <a:r>
              <a:rPr lang="en-US" sz="2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the male goat is the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kingdom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Greece. … 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B75479-00B3-40F4-B92F-9E89B13120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C97D76-DABA-4B8A-BE2F-A3915094D45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9261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A4532-D3BF-40FF-88D4-77CF6B18C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105A2E-CDB8-4B52-B65D-6F6073BDD1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38A16C-147C-4182-B502-ED60695B36C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AD381-103B-43F3-8F7D-3D82DF453C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332B1-38A1-4172-8058-E1DED28227D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18">
            <a:extLst>
              <a:ext uri="{FF2B5EF4-FFF2-40B4-BE49-F238E27FC236}">
                <a16:creationId xmlns:a16="http://schemas.microsoft.com/office/drawing/2014/main" id="{A35F2514-423E-4D69-AB22-BC1DACFD2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97683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E39C0-5195-40D8-AF06-6491A9664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DB863-7F21-402A-91C8-8F8F0BF34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A38A96-CB5B-4801-A8F5-ED05A5035C4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8C7091-5E37-4D63-A59F-CDB19ABB78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DFC1C5-34E7-450F-8D84-21A1BAC886B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19">
            <a:extLst>
              <a:ext uri="{FF2B5EF4-FFF2-40B4-BE49-F238E27FC236}">
                <a16:creationId xmlns:a16="http://schemas.microsoft.com/office/drawing/2014/main" id="{BDC45F54-6BD0-4830-B771-B3BA41AE5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2856110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3C73F-903A-437F-8E82-F52F8DCFA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A4827A-1D62-42FC-A87E-5A0A4E126A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041EC4-CB61-4D55-8096-9EAB2D2F7C0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809C40-EF0B-4C16-803C-44DD913513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12D121-0CCF-40CF-BB16-EB52DDF20CF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22">
            <a:extLst>
              <a:ext uri="{FF2B5EF4-FFF2-40B4-BE49-F238E27FC236}">
                <a16:creationId xmlns:a16="http://schemas.microsoft.com/office/drawing/2014/main" id="{02EDE4C3-7320-43C2-AE52-115D187CE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263723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50C1B-298B-47B6-A079-C2A55DA48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E70472-FA3E-49DC-8CFA-8D6C2B75A1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B890DE-D292-4D8C-B38C-CBFDBBD45EE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6E46EC-70FE-4165-A0CE-21EC32BA44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C489E9-D9E6-4032-884F-6BD8CEA1B6B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23">
            <a:extLst>
              <a:ext uri="{FF2B5EF4-FFF2-40B4-BE49-F238E27FC236}">
                <a16:creationId xmlns:a16="http://schemas.microsoft.com/office/drawing/2014/main" id="{867A59FC-FC10-4105-8498-9D00BD16E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7478228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9BF1A-8CE8-4981-B128-5E558EEBA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 What is the mysterious number that identifies the beast?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A542C7-2CF5-4CF6-8200-E815786F83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68383-77EB-42B9-AFC0-69CCDC1B71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631156"/>
            <a:ext cx="5569831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13:18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 is wisdom. Let him who has understanding calculate the number of the beast, for it is the number of a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His number is 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666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906071-1CEB-43E0-990C-A6A42C8C4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Point #9 &amp; 10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FB32B4-AD03-4E7F-9101-F8B60B62E7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60753" y="1631156"/>
            <a:ext cx="2326048" cy="296346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4691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3A7D3-3975-4870-9973-655E94E8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A36D7C-52FD-4184-AF9C-25723BA6D2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3C3B65-386E-44BD-9DF3-D5C34C7D162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BE357D-DD7A-4157-B6F7-AA3D10C564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9E613C-6B4A-457E-A570-899A0812697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45">
            <a:extLst>
              <a:ext uri="{FF2B5EF4-FFF2-40B4-BE49-F238E27FC236}">
                <a16:creationId xmlns:a16="http://schemas.microsoft.com/office/drawing/2014/main" id="{4DC15A84-CED2-43C2-A9C2-C80761036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477633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E7F08-B4D5-4C87-88B4-119B23A86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2DB7A1-2D48-4DF2-B020-53BC9AD645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CB5F3E-2C24-4BC5-88DE-A0376FB42D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D1C63B-47FC-4D4B-A071-8361C792E6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C524DF-B9FF-4C62-AF20-37CDEE2700B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73">
            <a:extLst>
              <a:ext uri="{FF2B5EF4-FFF2-40B4-BE49-F238E27FC236}">
                <a16:creationId xmlns:a16="http://schemas.microsoft.com/office/drawing/2014/main" id="{EA65A182-719F-4C53-BAE8-DDB510CFE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7171176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6231E-F83B-4A53-8C90-88C78168C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B89A81-A0E4-469D-AE8A-FFFBCCD7C0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9409A0-65B2-4F11-B7DF-7DFDC866D8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248D16-E173-4DC2-9440-E457EA153A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497650-D033-41EC-8778-377F5679506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74">
            <a:extLst>
              <a:ext uri="{FF2B5EF4-FFF2-40B4-BE49-F238E27FC236}">
                <a16:creationId xmlns:a16="http://schemas.microsoft.com/office/drawing/2014/main" id="{47079714-66A8-425D-A9F3-DF6619DCD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0666500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18C1A-C6BE-4E3C-9E48-34230F703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75AAB3-95F9-4D60-82B8-BB15DAB99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0A970F-A14D-4630-8F8F-220CA79E42F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18CC54-C042-4AB3-8120-394B7DABB2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CBD89B-E288-4F83-B6BB-4641FAD1797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75">
            <a:extLst>
              <a:ext uri="{FF2B5EF4-FFF2-40B4-BE49-F238E27FC236}">
                <a16:creationId xmlns:a16="http://schemas.microsoft.com/office/drawing/2014/main" id="{FA9B1676-04D2-41AD-9970-84A60AEEF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3146291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23CC3-E06B-49E3-9ACD-55BD2C956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B2982-A862-4B8D-804D-6B091FE10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F8C369-5BBD-41FE-9E8C-21D8F319596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958081-900B-4870-A2ED-53206466B3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A55CA9-2680-4447-8CE1-E51B8C5E68B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76">
            <a:extLst>
              <a:ext uri="{FF2B5EF4-FFF2-40B4-BE49-F238E27FC236}">
                <a16:creationId xmlns:a16="http://schemas.microsoft.com/office/drawing/2014/main" id="{0D6079FE-44E2-41D3-96CD-A5D10E3DC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9842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97CAA-BCB5-40A3-8AC9-20B3834A2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How is the first beast of Revelation 13 identified?</a:t>
            </a:r>
            <a:endParaRPr lang="en-US" sz="31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BD7EB-1191-4354-8D15-CCE708B176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5B485D-DCC9-45CE-94EC-6AA77F00F1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631156"/>
            <a:ext cx="5569831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13:1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Then I stood on the sand of the sea.  And I saw a </a:t>
            </a:r>
            <a:r>
              <a:rPr lang="en-US" sz="2800" i="1" u="sng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beast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rising up out of the sea, having seven heads and ten horns, and on his horns ten crowns, and on his heads a blasphemous name.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AD8A82-F7B4-4B4D-8E7D-4B4F123521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26B786-D022-4974-A09B-397848A91E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1220" y="1631156"/>
            <a:ext cx="1925581" cy="296346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3676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DEA16-1743-43CE-B57A-BBD42782D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4F4AB-2763-4F49-AC09-F17278D47A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013FEC-2497-46D4-B0BF-F559140DBB9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626382-5A24-4062-8799-2465D26E03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04B0DE-211D-4C25-8643-325CC2E9930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77">
            <a:extLst>
              <a:ext uri="{FF2B5EF4-FFF2-40B4-BE49-F238E27FC236}">
                <a16:creationId xmlns:a16="http://schemas.microsoft.com/office/drawing/2014/main" id="{0AFB7C23-D19B-4E7C-AC92-A4DD77055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4452826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C315D-89FC-48FD-9C23-C6BDC00C3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483870-E6D9-4D8C-9803-8782C90A0F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B14616-4DB8-4442-872C-60807081768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45EE65-7F74-455A-A92B-3ECF3A2F89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D44A22-1EBC-4757-8C21-652895D8766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78">
            <a:extLst>
              <a:ext uri="{FF2B5EF4-FFF2-40B4-BE49-F238E27FC236}">
                <a16:creationId xmlns:a16="http://schemas.microsoft.com/office/drawing/2014/main" id="{914DE85B-BE88-405F-8DBA-7215BC24E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3649017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EAED1-6A0A-45E4-A1F8-017F1A1F5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22723-978C-45E9-8D47-5F72896778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4FEF1-C312-4E99-8EB1-F5DDED3C536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E6F10F-5518-43D5-92A8-C869B66AFD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1103C3-2767-478E-BF03-2B55C66222F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79">
            <a:extLst>
              <a:ext uri="{FF2B5EF4-FFF2-40B4-BE49-F238E27FC236}">
                <a16:creationId xmlns:a16="http://schemas.microsoft.com/office/drawing/2014/main" id="{FB9B6699-C5F2-4776-B789-C0CD77971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1914391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95856-3E9B-4EE8-8A5D-976BEBE4E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0DFD88-995C-468F-B84A-478DFE44C1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0617B4-5564-4E87-A28F-247922DA88E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57A86A-395F-4041-A49F-ABECA095A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12F854-C0F3-4174-9A57-89D3EBCCAF7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80">
            <a:extLst>
              <a:ext uri="{FF2B5EF4-FFF2-40B4-BE49-F238E27FC236}">
                <a16:creationId xmlns:a16="http://schemas.microsoft.com/office/drawing/2014/main" id="{5355A4CE-505D-4B46-BF80-D13F9330F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0272282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8374-05D1-4286-959B-FF94D41C7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CD6208-972F-46A3-AAA8-33C54DDB84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4C1480-A435-41BA-8266-FFE907A56C9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32AD60-8B2D-4A18-9D25-6C18C95548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E42B40-928D-4B4B-92A3-14EA5CEBE21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81">
            <a:extLst>
              <a:ext uri="{FF2B5EF4-FFF2-40B4-BE49-F238E27FC236}">
                <a16:creationId xmlns:a16="http://schemas.microsoft.com/office/drawing/2014/main" id="{8DA424F9-2D4D-49AF-8D5F-1A5DF5FB2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7556273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42002-2824-4F05-9E6B-442DDEC38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5A43D-E669-4EF8-BF42-9C909521C1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11D031-FF02-4E33-9A5C-2E437F2406E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F5020D-D304-460E-9519-F9380CF45F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6759EB-E981-4564-8C5E-0792E6B5961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82">
            <a:extLst>
              <a:ext uri="{FF2B5EF4-FFF2-40B4-BE49-F238E27FC236}">
                <a16:creationId xmlns:a16="http://schemas.microsoft.com/office/drawing/2014/main" id="{6B441997-79FE-47F5-ADBC-883A0B2327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5058818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6E92E-5EE0-42C2-91AC-915FC3DD5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369554-D4A2-4AFD-9FBE-7972526A3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F91A7C-1826-4DF4-818C-C3751F774C1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E287F5-6F89-4694-A20B-BC86BE7BF9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F07E7C-AC3F-428D-9DC4-F8996C72E44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83">
            <a:extLst>
              <a:ext uri="{FF2B5EF4-FFF2-40B4-BE49-F238E27FC236}">
                <a16:creationId xmlns:a16="http://schemas.microsoft.com/office/drawing/2014/main" id="{2E8CBB03-E461-4CF0-ADCC-118964440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5566373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A26E8-D0DA-4C91-8A96-44BCA2C2C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A46B0-796C-4F63-B56A-56ADB8DC7D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6AA7F1-26AF-4CD4-96BF-1EF86101E11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9CDD1E-9E3B-4D71-B87B-CC0AC36925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7FA9D3-C3EB-41C9-B1B8-6BAEFAEEC24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84">
            <a:extLst>
              <a:ext uri="{FF2B5EF4-FFF2-40B4-BE49-F238E27FC236}">
                <a16:creationId xmlns:a16="http://schemas.microsoft.com/office/drawing/2014/main" id="{07F9ECF5-C1C5-499A-AD10-36598FCF9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9673737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1E37E-A5BF-4EDC-9A5C-4ED41CAFB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29ED0-6E6B-4FF9-B8C7-09F50A1593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D24B6D-970E-4928-9819-952E0109061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A05817-49A3-43F3-9C60-B406B1895E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1BFE6D-3735-4C66-9351-B14DB99D951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85">
            <a:extLst>
              <a:ext uri="{FF2B5EF4-FFF2-40B4-BE49-F238E27FC236}">
                <a16:creationId xmlns:a16="http://schemas.microsoft.com/office/drawing/2014/main" id="{2D7410BE-FCD8-47D1-AFB8-9771BDC4E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2553927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66C96-CEA6-4703-9ECA-5B9E3EB94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C931E-F583-4A5E-B9F2-D67573CF94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E7DB25-585C-4E7C-8B5B-3FC505022DA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EB6391-3149-4219-9D50-B727044CA3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8ADA65-FD0B-49EA-B5A5-CFE71F6CE74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86">
            <a:extLst>
              <a:ext uri="{FF2B5EF4-FFF2-40B4-BE49-F238E27FC236}">
                <a16:creationId xmlns:a16="http://schemas.microsoft.com/office/drawing/2014/main" id="{00FEAD71-535E-4C16-9D66-87AE5539E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64296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64B28-9D4D-46CC-A1FE-533ECBC49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62A05A-C0AC-4B88-824C-E2A38F187B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1134CD-3D3A-4C24-A6EC-D5D49BA371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548878"/>
            <a:ext cx="6958118" cy="4045744"/>
          </a:xfrm>
        </p:spPr>
        <p:txBody>
          <a:bodyPr>
            <a:normAutofit fontScale="55000" lnSpcReduction="20000"/>
          </a:bodyPr>
          <a:lstStyle/>
          <a:p>
            <a:r>
              <a:rPr lang="en-US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1</a:t>
            </a:r>
            <a:r>
              <a:rPr lang="en-US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Rises up out of the sea (verse 1)</a:t>
            </a:r>
            <a:endParaRPr lang="en-US" sz="5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2</a:t>
            </a:r>
            <a:r>
              <a:rPr lang="en-US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Receives its power, seat, and   </a:t>
            </a:r>
          </a:p>
          <a:p>
            <a:r>
              <a:rPr lang="en-US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authority from the dragon (verse 2)</a:t>
            </a:r>
            <a:endParaRPr lang="en-US" sz="5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3 </a:t>
            </a:r>
            <a:r>
              <a:rPr lang="en-US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Becomes a worldwide power  </a:t>
            </a:r>
          </a:p>
          <a:p>
            <a:r>
              <a:rPr lang="en-US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(verses 3, 7)</a:t>
            </a:r>
            <a:endParaRPr lang="en-US" sz="5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4 </a:t>
            </a:r>
            <a:r>
              <a:rPr lang="en-US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Is guilty of blasphemy </a:t>
            </a:r>
          </a:p>
          <a:p>
            <a:r>
              <a:rPr lang="en-US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(verses 1, 5, 6)</a:t>
            </a:r>
            <a:endParaRPr lang="en-US" sz="5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5</a:t>
            </a:r>
            <a:r>
              <a:rPr lang="en-US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Rules for 42 prophetic months </a:t>
            </a:r>
          </a:p>
          <a:p>
            <a:r>
              <a:rPr lang="en-US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(verse 5)</a:t>
            </a:r>
            <a:endParaRPr lang="en-US" sz="5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F2A1D-0B53-4EB2-8BA8-3958CC70B5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88DB61-C25F-459A-9AA4-DF9A688F79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 flipH="1">
            <a:off x="8686801" y="1631156"/>
            <a:ext cx="147638" cy="2963466"/>
          </a:xfrm>
        </p:spPr>
        <p:txBody>
          <a:bodyPr>
            <a:normAutofit fontScale="55000" lnSpcReduction="2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25170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EB8CB-795B-4AC5-BBE3-A2A1FBCD9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7999-27E4-4E87-AFD7-6552B3D572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FAAD82-7B71-4AE1-8EC5-E9ED5C09FCE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608BB9-1D7B-4B81-B3D2-EBF53D78B0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BE6C19-7B8F-4AD1-8788-48A4161E255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87">
            <a:extLst>
              <a:ext uri="{FF2B5EF4-FFF2-40B4-BE49-F238E27FC236}">
                <a16:creationId xmlns:a16="http://schemas.microsoft.com/office/drawing/2014/main" id="{7DAB718D-1752-4F6D-8105-07E546EDE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9132518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D6E25-4FFB-4223-954B-A668A8A9C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9BAD09-35BE-40BC-88A2-5F1D20995B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08514-AB2C-4F00-B720-2B4377C04B0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B182CE-DC8F-46C3-BB5A-23F9E72E60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375061-AD9E-4040-95AF-B3B95201BAD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89">
            <a:extLst>
              <a:ext uri="{FF2B5EF4-FFF2-40B4-BE49-F238E27FC236}">
                <a16:creationId xmlns:a16="http://schemas.microsoft.com/office/drawing/2014/main" id="{4DC8A40F-2DFC-4EDD-80D4-7BC4BC7F2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2890004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51875-18F0-48E6-A710-934F1D855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A4B02-8583-463B-9FD6-36CBEC632C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742C4B-01EF-401B-AA88-2193B5DFB5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467BEC-369A-4984-ACAD-037BC079D5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3DD1EF-2165-4974-B801-6D2FE0733AC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 descr="Slide190">
            <a:extLst>
              <a:ext uri="{FF2B5EF4-FFF2-40B4-BE49-F238E27FC236}">
                <a16:creationId xmlns:a16="http://schemas.microsoft.com/office/drawing/2014/main" id="{F8664F87-5EE6-49C1-9B5E-44E5FA6B0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348"/>
            <a:ext cx="9140825" cy="5156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5848691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B32CA-D003-4226-BBCA-94432D3F5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6F77D4-C284-4D13-A597-C500673E8A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9B1189-64B3-452B-B030-D560D02F5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631156"/>
            <a:ext cx="5369597" cy="2963466"/>
          </a:xfrm>
        </p:spPr>
        <p:txBody>
          <a:bodyPr/>
          <a:lstStyle/>
          <a:p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 wonderful Savior who has nothing but our eternal best interests in mind. Are you willing to follow Jesus and heed heaven’s warning about this end time power? </a:t>
            </a:r>
            <a:endParaRPr lang="en-US" sz="2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D0B31B-8683-4229-8C81-40DBA5E5D8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C80101-4C33-446B-94F7-766472746F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1244" y="1631156"/>
            <a:ext cx="1905557" cy="296346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023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0FD78-9A18-449A-A85C-80AE78C18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98983-C586-49BF-99E5-5C8F7588BF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8A41E3-688D-48DE-B2A8-4148EEE8FD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720841"/>
            <a:ext cx="6464207" cy="4131486"/>
          </a:xfrm>
        </p:spPr>
        <p:txBody>
          <a:bodyPr>
            <a:normAutofit fontScale="70000" lnSpcReduction="20000"/>
          </a:bodyPr>
          <a:lstStyle/>
          <a:p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6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Receives a deadly wound that 			     heals 	 (verse 3)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7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Is a religious power that </a:t>
            </a:r>
          </a:p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receives worship  	(verses 4, 8)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8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Persecutes God's saints </a:t>
            </a:r>
          </a:p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      (verse 7)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9 </a:t>
            </a: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led by one supreme man </a:t>
            </a:r>
          </a:p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      (verse 18)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10</a:t>
            </a: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 the mysterious number 666  	         (verse 18)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8CA6E5-FE5C-4D3D-83E4-B42FF0AE01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BC72F1-83FF-41F0-ABE6-19E9465664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 flipH="1">
            <a:off x="8686801" y="1631156"/>
            <a:ext cx="45719" cy="2963466"/>
          </a:xfrm>
        </p:spPr>
        <p:txBody>
          <a:bodyPr>
            <a:normAutofit fontScale="70000" lnSpcReduction="2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065479"/>
      </p:ext>
    </p:extLst>
  </p:cSld>
  <p:clrMapOvr>
    <a:masterClrMapping/>
  </p:clrMapOvr>
</p:sld>
</file>

<file path=ppt/theme/theme1.xml><?xml version="1.0" encoding="utf-8"?>
<a:theme xmlns:a="http://schemas.openxmlformats.org/drawingml/2006/main" name="Unlocking the Mysteries of the Sanctuary - Powerpoint 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Unlocking the Mysteries of the Sanctuary - Powerpoint  Template</Template>
  <TotalTime>7699</TotalTime>
  <Words>938</Words>
  <Application>Microsoft Office PowerPoint</Application>
  <PresentationFormat>On-screen Show (16:9)</PresentationFormat>
  <Paragraphs>69</Paragraphs>
  <Slides>83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86" baseType="lpstr">
      <vt:lpstr>Arial</vt:lpstr>
      <vt:lpstr>Calibri</vt:lpstr>
      <vt:lpstr>Unlocking the Mysteries of the Sanctuary - Powerpoint  Template</vt:lpstr>
      <vt:lpstr>PowerPoint Presentation</vt:lpstr>
      <vt:lpstr>By Pastor Jorge Baute</vt:lpstr>
      <vt:lpstr>PowerPoint Presentation</vt:lpstr>
      <vt:lpstr> 1.  What is God’s last warning message ever to be given to our fallen world? </vt:lpstr>
      <vt:lpstr>PowerPoint Presentation</vt:lpstr>
      <vt:lpstr> 2.  What does a beast represent in Bible prophecies? </vt:lpstr>
      <vt:lpstr>3.  How is the first beast of Revelation 13 identified?</vt:lpstr>
      <vt:lpstr>PowerPoint Presentation</vt:lpstr>
      <vt:lpstr>PowerPoint Presentation</vt:lpstr>
      <vt:lpstr> 4.  This beast arises from the sea.  What does the sea, or water, symbolize? </vt:lpstr>
      <vt:lpstr> 5.  Who gives the beast its power and position?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6.  How far-reaching is the influence of the beast? </vt:lpstr>
      <vt:lpstr> 7.  What comes out of the mouth of the beast?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8.  How long would this first beast rule?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9.  What happened to the beast after the 42 months? </vt:lpstr>
      <vt:lpstr>PowerPoint Presentation</vt:lpstr>
      <vt:lpstr>PowerPoint Presentation</vt:lpstr>
      <vt:lpstr>PowerPoint Presentation</vt:lpstr>
      <vt:lpstr> 10.  Is the beast a religious power? </vt:lpstr>
      <vt:lpstr>11.  What does the beast do to the saints?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12.  What is the mysterious number that identifies the beast?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Jorge</dc:creator>
  <cp:lastModifiedBy>Jorge</cp:lastModifiedBy>
  <cp:revision>59</cp:revision>
  <dcterms:created xsi:type="dcterms:W3CDTF">2018-11-16T04:48:47Z</dcterms:created>
  <dcterms:modified xsi:type="dcterms:W3CDTF">2022-07-15T19:17:40Z</dcterms:modified>
</cp:coreProperties>
</file>